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7" r:id="rId3"/>
    <p:sldId id="268" r:id="rId4"/>
    <p:sldId id="257" r:id="rId5"/>
    <p:sldId id="258" r:id="rId6"/>
    <p:sldId id="260" r:id="rId7"/>
    <p:sldId id="262" r:id="rId8"/>
    <p:sldId id="263" r:id="rId9"/>
    <p:sldId id="264" r:id="rId10"/>
    <p:sldId id="266" r:id="rId11"/>
    <p:sldId id="269" r:id="rId12"/>
    <p:sldId id="265" r:id="rId13"/>
    <p:sldId id="267" r:id="rId14"/>
    <p:sldId id="275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F29"/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1" autoAdjust="0"/>
    <p:restoredTop sz="95781"/>
  </p:normalViewPr>
  <p:slideViewPr>
    <p:cSldViewPr snapToGrid="0">
      <p:cViewPr varScale="1">
        <p:scale>
          <a:sx n="111" d="100"/>
          <a:sy n="111" d="100"/>
        </p:scale>
        <p:origin x="6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829D6B-B7FD-A08D-5C50-8B104026EC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46DEF4-21D2-1775-5868-EB9D78A3589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3ECDA-8C5F-3340-BDBF-3B224A087EA9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6C53A-97A2-02FF-2509-A34ECBB69D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F2F27-AFEF-D4D0-1C1D-A6DED82BEE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6798E-8E06-414C-838E-52D4137E5E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18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3B752-CED2-49E4-A116-7FCE755361FD}" type="datetimeFigureOut">
              <a:rPr lang="ko-KR" altLang="en-US" smtClean="0"/>
              <a:t>2023. 12. 8.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D7B78-1B26-4828-B8EA-AE34D6BB92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6332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1F99C-2653-F0F7-2C34-F824FA737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3D197-D064-C302-C80D-98517913C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2B947-0A3E-7951-90AD-C2FE5363D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39068-4FCE-8F03-E53C-2A6B7679E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66034-6A0B-E39A-8A14-1531BE00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59946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4CE3E-5B72-CCAD-370B-21CEA540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A62B42-329C-79BF-36D6-5BE0380D7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CEBF3-DE35-66CD-4575-D2B79F568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85072-7322-548C-F3DD-8AC4FFEF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310BA-EF4B-07B0-1A75-108C34A1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78232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D34C0-C4B5-0B63-16A2-90E9E11AE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63E3D9-C22D-FDB4-5D6F-A498D6734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E23A3-44B7-7D50-0805-6C19062AF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E68881-DB26-D032-71DF-091B7430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AF387-55ED-EED9-B96B-E15F137A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987603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BEADA-FFAF-E39A-7A9A-CA89B66DD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ECE2B-B974-F4EC-EB66-F97F26BEA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2EF42-BFEA-1764-FE98-667D8EE4C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DF5B6-89AF-9850-AA7A-CEB961281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A4363-B95D-5A8A-5845-6F30A5176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7258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6C6B1-DD15-A9CA-EE4F-3E52876CF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3E66C-4BEC-E43A-19F9-067B130A0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ECCC2-DC34-0751-3120-AD4543F0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AB4B9-3A15-F36D-B1BE-DF9D34D53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2F66-EE24-81A2-828E-A61A65E2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21892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9F891-61EC-8F96-4D0A-3ED338D5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EE3D7-A848-33E3-ED90-E0899F2E6F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D16F2-437C-CCDD-80B4-8CDDEEC70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12BD8-0E0E-D286-283E-C6909AA71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5CFCF-9931-3DB1-D20D-C1A06F8E4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35657-A33F-73F1-4B84-F82F266A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749803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94134-AF23-CE0A-9E9C-42BEC322B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895C7-B463-7D7C-30B7-D97A0AC11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49F33A-4C1E-A0A6-F8ED-73E98B3C1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A26EA-2BC5-0DEF-216E-54A39C0E6A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26C5CF-481D-9044-0C53-30D651192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5C5824-E455-7B95-5EE6-4D3D1D9E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DA8724-3C24-213F-9946-C4C759F2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94C9AD-CAA9-9FCE-3218-516FC815F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638369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E3A5-15D9-D40A-0EAE-3E3E8EAE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91656B-A3D4-3775-C36E-CCDB26B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E5310D-CE33-D854-BF9D-D20EE99BA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41100-9041-B457-2A4B-69BC532E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8351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694A51-A697-93FF-15CF-4A78915F0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F37EC0-C936-EB75-357C-B053812E1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D26E0B-2270-A182-3598-B8ADCDB6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223713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64DB9-3285-EF51-1D7C-611155642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F345E-301F-BB10-795D-042971DD8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A07C6-BD39-900D-A68A-2B30572FE4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4391C-5011-681C-DC8C-C3977DB25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42F85-3FFA-D66F-12DE-61572991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029B-F526-4009-E6F6-D6899C3A5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57573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A8CF-15FE-9C1A-DD90-8DFF2265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6BC699-A5B2-A409-5435-F172E1D18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E4939-D930-CB88-8E3A-E8BDF57EB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B0A92-FA13-1EFF-9044-37B7981E9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1CD88E-A3F2-5E9B-C0E2-4CB25248C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F00C83-3BFE-F1F1-9CAF-0687EEF9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2513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D0446D-E51C-41B8-2447-2AA5463B1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BA0DF-323E-2D6A-E0A2-95DF838BC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5A571-4119-7D6B-B09F-EE458B072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150A-45A3-104A-B5D4-97C6E77066D7}" type="datetimeFigureOut">
              <a:rPr lang="en-US" smtClean="0"/>
              <a:t>12/8/23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67E7B-32D2-48FB-8513-7742C5D427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algn="ctr" defTabSz="914400" rtl="1" eaLnBrk="1" latinLnBrk="1" hangingPunct="1"/>
            <a:r>
              <a:rPr lang="en-US" altLang="ko-KR"/>
              <a:t>DELTA-V Pitch Deck template</a:t>
            </a:r>
            <a:endParaRPr lang="ko-KR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DBF6A-5D18-A1E4-661B-0AAE1CB2E5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334F-5B98-4D74-8A56-C6238D7355A5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30AF02-9CD0-FDE9-496D-CFFD1B071C2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8525" y="401552"/>
            <a:ext cx="590550" cy="558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07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1587308" y="3287130"/>
            <a:ext cx="9106092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31631" y="2552406"/>
            <a:ext cx="10128738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DELTA-V Startup team Business Plan</a:t>
            </a:r>
            <a:endParaRPr lang="ko-KR" altLang="en-US" sz="40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0701" y="3481702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(Name of Business) Summary of business item of DELTA-V applicants </a:t>
            </a:r>
            <a:endParaRPr lang="ko-KR" altLang="en-US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1901" y="5001741"/>
            <a:ext cx="718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Name of Startup team : ____________________</a:t>
            </a:r>
            <a:endParaRPr lang="ko-KR" altLang="en-US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36" name="슬라이드 번호 개체 틀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761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6000" y="3052811"/>
            <a:ext cx="10440000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Check Point</a:t>
            </a:r>
            <a:endParaRPr lang="ko-KR" altLang="en-US" sz="1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r>
              <a:rPr lang="en-US" altLang="ko-KR" sz="1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- Indicate total sales based on the fiscal year of 2022 </a:t>
            </a:r>
          </a:p>
          <a:p>
            <a:r>
              <a:rPr lang="en-US" altLang="ko-KR" sz="1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  - Indicate calculation of expected total sales and present with specific evidence for year 2023 and 2024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3" y="854537"/>
            <a:ext cx="424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4. Sales strategy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03101"/>
              </p:ext>
            </p:extLst>
          </p:nvPr>
        </p:nvGraphicFramePr>
        <p:xfrm>
          <a:off x="682608" y="4245264"/>
          <a:ext cx="10633392" cy="61421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58348">
                  <a:extLst>
                    <a:ext uri="{9D8B030D-6E8A-4147-A177-3AD203B41FA5}">
                      <a16:colId xmlns:a16="http://schemas.microsoft.com/office/drawing/2014/main" val="2382299841"/>
                    </a:ext>
                  </a:extLst>
                </a:gridCol>
                <a:gridCol w="2658348">
                  <a:extLst>
                    <a:ext uri="{9D8B030D-6E8A-4147-A177-3AD203B41FA5}">
                      <a16:colId xmlns:a16="http://schemas.microsoft.com/office/drawing/2014/main" val="2423137918"/>
                    </a:ext>
                  </a:extLst>
                </a:gridCol>
                <a:gridCol w="2658348">
                  <a:extLst>
                    <a:ext uri="{9D8B030D-6E8A-4147-A177-3AD203B41FA5}">
                      <a16:colId xmlns:a16="http://schemas.microsoft.com/office/drawing/2014/main" val="2391158563"/>
                    </a:ext>
                  </a:extLst>
                </a:gridCol>
                <a:gridCol w="2658348">
                  <a:extLst>
                    <a:ext uri="{9D8B030D-6E8A-4147-A177-3AD203B41FA5}">
                      <a16:colId xmlns:a16="http://schemas.microsoft.com/office/drawing/2014/main" val="3256397794"/>
                    </a:ext>
                  </a:extLst>
                </a:gridCol>
              </a:tblGrid>
              <a:tr h="3071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Year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1402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1403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1404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670791"/>
                  </a:ext>
                </a:extLst>
              </a:tr>
              <a:tr h="30710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Total</a:t>
                      </a:r>
                      <a:r>
                        <a:rPr lang="en-US" altLang="ko-KR" sz="1400" baseline="0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sales</a:t>
                      </a:r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36191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FB1A226-89FD-C883-4EF9-63DFFDF5586D}"/>
              </a:ext>
            </a:extLst>
          </p:cNvPr>
          <p:cNvSpPr txBox="1"/>
          <p:nvPr/>
        </p:nvSpPr>
        <p:spPr>
          <a:xfrm>
            <a:off x="501223" y="3912277"/>
            <a:ext cx="10192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(Scale : IRR)</a:t>
            </a:r>
            <a:endParaRPr lang="ko-KR" altLang="en-US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3BB405A5-6878-6537-B6F1-1E9CBD05D147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15265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2E5B915-7C19-0436-C12B-D631C2B4EFCE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7D4F44C-99E8-3C7B-DC3F-A6957C6F5546}"/>
              </a:ext>
            </a:extLst>
          </p:cNvPr>
          <p:cNvSpPr txBox="1"/>
          <p:nvPr/>
        </p:nvSpPr>
        <p:spPr>
          <a:xfrm>
            <a:off x="876000" y="5308242"/>
            <a:ext cx="10440000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 err="1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لطفا</a:t>
            </a: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از داده های واقعی برای پر کردن داده های فروش استفاده کنید.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rgbClr val="000000"/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درصورت پذیرش تیم شما، بخشی از شاخص عملکرد کلیدی کسب و کار شما از همین جدول استخراج خواهد شد.</a:t>
            </a:r>
            <a:endParaRPr lang="fa-IR" sz="1400" b="0" i="0" u="none" strike="noStrike" dirty="0">
              <a:solidFill>
                <a:srgbClr val="000000"/>
              </a:solidFill>
              <a:effectLst/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191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3" y="854537"/>
            <a:ext cx="424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5. Fundraising plan</a:t>
            </a:r>
          </a:p>
        </p:txBody>
      </p: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C0457FC-2003-5466-9008-9778C9503685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557392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B3244F9F-669B-3958-0E19-4F60ACA4F012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CECE501-659E-EF18-24A3-2997E146BD39}"/>
              </a:ext>
            </a:extLst>
          </p:cNvPr>
          <p:cNvSpPr txBox="1"/>
          <p:nvPr/>
        </p:nvSpPr>
        <p:spPr>
          <a:xfrm>
            <a:off x="876000" y="5308242"/>
            <a:ext cx="10440000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rgbClr val="000000"/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مراحل تامین بودجه مورد نیاز تیم خود را شرح دهید.</a:t>
            </a:r>
            <a:endParaRPr lang="fa-IR" sz="1400" b="0" i="0" u="none" strike="noStrike" dirty="0">
              <a:solidFill>
                <a:srgbClr val="000000"/>
              </a:solidFill>
              <a:effectLst/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rgbClr val="000000"/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توضیح دهید که بعد از هر مرحله تزریق مالی چه خروجی حاصل خواهد شد. (اگر  بشود آنگاه اتفاق می افتد)</a:t>
            </a:r>
            <a:endParaRPr lang="fa-IR" sz="1400" b="0" i="0" u="none" strike="noStrike" dirty="0">
              <a:solidFill>
                <a:srgbClr val="000000"/>
              </a:solidFill>
              <a:effectLst/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1324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2" y="854537"/>
            <a:ext cx="71441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6. Global market strategy (optional)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887AC2D-1F5F-09EC-2FA0-50E5BA9568E1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557392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E1C58E76-8460-FFD7-214F-CE06F7E6C507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45E487B-F2D1-CB9C-6B56-AAEB3170A1D7}"/>
              </a:ext>
            </a:extLst>
          </p:cNvPr>
          <p:cNvSpPr txBox="1"/>
          <p:nvPr/>
        </p:nvSpPr>
        <p:spPr>
          <a:xfrm>
            <a:off x="876000" y="5495301"/>
            <a:ext cx="104400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dirty="0">
                <a:solidFill>
                  <a:srgbClr val="000000"/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برنامه توسعه جامع خود را قدم به قدم توضیح دهید. (برنامه های سرمایه گذاری و همکاری و ...)</a:t>
            </a:r>
            <a:endParaRPr lang="fa-IR" sz="1400" b="0" i="0" u="none" strike="noStrike" dirty="0">
              <a:solidFill>
                <a:srgbClr val="000000"/>
              </a:solidFill>
              <a:effectLst/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6577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맑은 고딕" panose="020B0503020000020004" pitchFamily="50" charset="-127"/>
              </a:rPr>
              <a:t>Ⅳ. Team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A97102-89D5-4663-A034-956899BF8033}"/>
              </a:ext>
            </a:extLst>
          </p:cNvPr>
          <p:cNvSpPr txBox="1"/>
          <p:nvPr/>
        </p:nvSpPr>
        <p:spPr>
          <a:xfrm>
            <a:off x="501223" y="854537"/>
            <a:ext cx="4247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1. About</a:t>
            </a:r>
            <a:r>
              <a:rPr lang="ko-KR" altLang="en-US" sz="2400" b="1" dirty="0">
                <a:latin typeface="Ravi" panose="02000504000000020004" pitchFamily="2" charset="-78"/>
                <a:cs typeface="Ravi" panose="02000504000000020004" pitchFamily="2" charset="-78"/>
              </a:rPr>
              <a:t> </a:t>
            </a:r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the</a:t>
            </a:r>
            <a:r>
              <a:rPr lang="ko-KR" altLang="en-US" sz="2400" b="1" dirty="0">
                <a:latin typeface="Ravi" panose="02000504000000020004" pitchFamily="2" charset="-78"/>
                <a:cs typeface="Ravi" panose="02000504000000020004" pitchFamily="2" charset="-78"/>
              </a:rPr>
              <a:t> </a:t>
            </a:r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Team</a:t>
            </a:r>
          </a:p>
          <a:p>
            <a:r>
              <a:rPr lang="ko-KR" altLang="en-US" b="1" dirty="0">
                <a:latin typeface="Ravi" panose="02000504000000020004" pitchFamily="2" charset="-78"/>
                <a:cs typeface="Ravi" panose="02000504000000020004" pitchFamily="2" charset="-78"/>
              </a:rPr>
              <a:t>   </a:t>
            </a:r>
            <a:r>
              <a:rPr lang="en-US" altLang="ko-KR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1) </a:t>
            </a:r>
            <a:r>
              <a:rPr lang="en-US" altLang="ko-KR" sz="18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Resume of CEO(</a:t>
            </a:r>
            <a:r>
              <a:rPr lang="fa-IR" altLang="ko-KR" sz="18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رزومه مدیرعامل</a:t>
            </a:r>
            <a:r>
              <a:rPr lang="en-US" altLang="ko-KR" sz="18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)</a:t>
            </a:r>
            <a:endParaRPr lang="ko-KR" altLang="en-US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A2C7848E-1D77-583A-76CA-610726F2EBF6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568966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2F3C50C0-8B06-F31A-22EC-0928FB9905F0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F7F504B1-DA9B-7C17-C956-6460EA14D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044376"/>
              </p:ext>
            </p:extLst>
          </p:nvPr>
        </p:nvGraphicFramePr>
        <p:xfrm>
          <a:off x="1721196" y="1701532"/>
          <a:ext cx="8749608" cy="31880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21962">
                  <a:extLst>
                    <a:ext uri="{9D8B030D-6E8A-4147-A177-3AD203B41FA5}">
                      <a16:colId xmlns:a16="http://schemas.microsoft.com/office/drawing/2014/main" val="3912678031"/>
                    </a:ext>
                  </a:extLst>
                </a:gridCol>
                <a:gridCol w="1881912">
                  <a:extLst>
                    <a:ext uri="{9D8B030D-6E8A-4147-A177-3AD203B41FA5}">
                      <a16:colId xmlns:a16="http://schemas.microsoft.com/office/drawing/2014/main" val="3326430167"/>
                    </a:ext>
                  </a:extLst>
                </a:gridCol>
                <a:gridCol w="1881911">
                  <a:extLst>
                    <a:ext uri="{9D8B030D-6E8A-4147-A177-3AD203B41FA5}">
                      <a16:colId xmlns:a16="http://schemas.microsoft.com/office/drawing/2014/main" val="535419034"/>
                    </a:ext>
                  </a:extLst>
                </a:gridCol>
                <a:gridCol w="1881911">
                  <a:extLst>
                    <a:ext uri="{9D8B030D-6E8A-4147-A177-3AD203B41FA5}">
                      <a16:colId xmlns:a16="http://schemas.microsoft.com/office/drawing/2014/main" val="829858110"/>
                    </a:ext>
                  </a:extLst>
                </a:gridCol>
                <a:gridCol w="1881912">
                  <a:extLst>
                    <a:ext uri="{9D8B030D-6E8A-4147-A177-3AD203B41FA5}">
                      <a16:colId xmlns:a16="http://schemas.microsoft.com/office/drawing/2014/main" val="1874139298"/>
                    </a:ext>
                  </a:extLst>
                </a:gridCol>
              </a:tblGrid>
              <a:tr h="345447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(name</a:t>
                      </a:r>
                    </a:p>
                    <a:p>
                      <a:pPr algn="ctr" latinLnBrk="1"/>
                      <a:r>
                        <a:rPr lang="en-US" altLang="ko-KR" b="1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/title)</a:t>
                      </a:r>
                      <a:endParaRPr lang="ko-KR" altLang="en-US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Education and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professional experience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04562"/>
                  </a:ext>
                </a:extLst>
              </a:tr>
              <a:tr h="3454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Year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School / Company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Degree/Title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Major/Department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41770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660389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34987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Performances</a:t>
                      </a:r>
                      <a:endParaRPr lang="ko-KR" altLang="en-US" sz="1400" b="1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rgbClr val="B4C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51835"/>
                  </a:ext>
                </a:extLst>
              </a:tr>
              <a:tr h="135123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(free to write about your projects, business, key responsibilities, etc.)</a:t>
                      </a:r>
                      <a:endParaRPr lang="ko-KR" altLang="en-US" sz="1400" b="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72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1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맑은 고딕" panose="020B0503020000020004" pitchFamily="50" charset="-127"/>
              </a:rPr>
              <a:t>Ⅳ. Team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A97102-89D5-4663-A034-956899BF8033}"/>
              </a:ext>
            </a:extLst>
          </p:cNvPr>
          <p:cNvSpPr txBox="1"/>
          <p:nvPr/>
        </p:nvSpPr>
        <p:spPr>
          <a:xfrm>
            <a:off x="501223" y="854537"/>
            <a:ext cx="4247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/>
              <a:t>1. About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the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Team</a:t>
            </a:r>
          </a:p>
          <a:p>
            <a:r>
              <a:rPr lang="ko-KR" altLang="en-US" b="1" dirty="0"/>
              <a:t>   </a:t>
            </a:r>
            <a:r>
              <a:rPr lang="en-US" altLang="ko-KR" b="1" dirty="0"/>
              <a:t>1) </a:t>
            </a:r>
            <a:r>
              <a:rPr lang="en-US" altLang="ko-KR" sz="1800" b="1" dirty="0"/>
              <a:t>Resume of </a:t>
            </a:r>
            <a:r>
              <a:rPr lang="en-US" altLang="ko-KR" b="1" dirty="0"/>
              <a:t>Key members</a:t>
            </a:r>
            <a:endParaRPr lang="ko-KR" altLang="en-US" b="1" dirty="0"/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A2C7848E-1D77-583A-76CA-610726F2EBF6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580541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2F3C50C0-8B06-F31A-22EC-0928FB9905F0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F7F504B1-DA9B-7C17-C956-6460EA14D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20089"/>
              </p:ext>
            </p:extLst>
          </p:nvPr>
        </p:nvGraphicFramePr>
        <p:xfrm>
          <a:off x="1721196" y="1701532"/>
          <a:ext cx="8749608" cy="31880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21962">
                  <a:extLst>
                    <a:ext uri="{9D8B030D-6E8A-4147-A177-3AD203B41FA5}">
                      <a16:colId xmlns:a16="http://schemas.microsoft.com/office/drawing/2014/main" val="3912678031"/>
                    </a:ext>
                  </a:extLst>
                </a:gridCol>
                <a:gridCol w="1881912">
                  <a:extLst>
                    <a:ext uri="{9D8B030D-6E8A-4147-A177-3AD203B41FA5}">
                      <a16:colId xmlns:a16="http://schemas.microsoft.com/office/drawing/2014/main" val="3326430167"/>
                    </a:ext>
                  </a:extLst>
                </a:gridCol>
                <a:gridCol w="1881911">
                  <a:extLst>
                    <a:ext uri="{9D8B030D-6E8A-4147-A177-3AD203B41FA5}">
                      <a16:colId xmlns:a16="http://schemas.microsoft.com/office/drawing/2014/main" val="535419034"/>
                    </a:ext>
                  </a:extLst>
                </a:gridCol>
                <a:gridCol w="1881911">
                  <a:extLst>
                    <a:ext uri="{9D8B030D-6E8A-4147-A177-3AD203B41FA5}">
                      <a16:colId xmlns:a16="http://schemas.microsoft.com/office/drawing/2014/main" val="829858110"/>
                    </a:ext>
                  </a:extLst>
                </a:gridCol>
                <a:gridCol w="1881912">
                  <a:extLst>
                    <a:ext uri="{9D8B030D-6E8A-4147-A177-3AD203B41FA5}">
                      <a16:colId xmlns:a16="http://schemas.microsoft.com/office/drawing/2014/main" val="1874139298"/>
                    </a:ext>
                  </a:extLst>
                </a:gridCol>
              </a:tblGrid>
              <a:tr h="345447">
                <a:tc rowSpan="6">
                  <a:txBody>
                    <a:bodyPr/>
                    <a:lstStyle/>
                    <a:p>
                      <a:pPr algn="ctr" latinLnBrk="1"/>
                      <a:r>
                        <a:rPr lang="en-US" altLang="ko-KR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(name</a:t>
                      </a:r>
                    </a:p>
                    <a:p>
                      <a:pPr algn="ctr" latinLnBrk="1"/>
                      <a:r>
                        <a:rPr lang="en-US" altLang="ko-KR" b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/title)</a:t>
                      </a:r>
                      <a:endParaRPr lang="ko-KR" altLang="en-US" b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>
                          <a:solidFill>
                            <a:schemeClr val="tx1"/>
                          </a:solidFill>
                        </a:rPr>
                        <a:t>Education and</a:t>
                      </a:r>
                      <a:r>
                        <a:rPr lang="en-US" altLang="ko-KR" sz="1400" baseline="0">
                          <a:solidFill>
                            <a:schemeClr val="tx1"/>
                          </a:solidFill>
                        </a:rPr>
                        <a:t> professional experience</a:t>
                      </a:r>
                      <a:endParaRPr lang="ko-KR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04562"/>
                  </a:ext>
                </a:extLst>
              </a:tr>
              <a:tr h="3454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/>
                        <a:t>Year</a:t>
                      </a:r>
                      <a:endParaRPr lang="ko-KR" altLang="en-US" sz="1400" b="1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/>
                        <a:t>School / Company</a:t>
                      </a:r>
                      <a:endParaRPr lang="ko-KR" altLang="en-US" sz="1400" b="1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/>
                        <a:t>Degree/Title</a:t>
                      </a:r>
                      <a:endParaRPr lang="ko-KR" altLang="en-US" sz="1400" b="1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/>
                        <a:t>Major/Department</a:t>
                      </a:r>
                      <a:endParaRPr lang="ko-KR" altLang="en-US" sz="1400" b="1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41770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660389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534987"/>
                  </a:ext>
                </a:extLst>
              </a:tr>
              <a:tr h="38198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/>
                        <a:t>Performances</a:t>
                      </a:r>
                      <a:endParaRPr lang="ko-KR" altLang="en-US" sz="1400" b="1"/>
                    </a:p>
                  </a:txBody>
                  <a:tcPr anchor="ctr">
                    <a:solidFill>
                      <a:srgbClr val="B4C7E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4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451835"/>
                  </a:ext>
                </a:extLst>
              </a:tr>
              <a:tr h="135123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/>
                        <a:t>(free to write about your projects, business, key responsibilities, etc.)</a:t>
                      </a:r>
                      <a:endParaRPr lang="ko-KR" altLang="en-US" sz="14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72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041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1222" y="854537"/>
            <a:ext cx="64202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2. Shareholder</a:t>
            </a:r>
            <a:r>
              <a:rPr lang="ko-KR" altLang="en-US" sz="2400" b="1" dirty="0">
                <a:latin typeface="Ravi" panose="02000504000000020004" pitchFamily="2" charset="-78"/>
                <a:cs typeface="Ravi" panose="02000504000000020004" pitchFamily="2" charset="-78"/>
              </a:rPr>
              <a:t> </a:t>
            </a:r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&amp; Investment status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15</a:t>
            </a:fld>
            <a:endParaRPr lang="ko-KR" altLang="en-US"/>
          </a:p>
        </p:txBody>
      </p:sp>
      <p:graphicFrame>
        <p:nvGraphicFramePr>
          <p:cNvPr id="3" name="표 3">
            <a:extLst>
              <a:ext uri="{FF2B5EF4-FFF2-40B4-BE49-F238E27FC236}">
                <a16:creationId xmlns:a16="http://schemas.microsoft.com/office/drawing/2014/main" id="{FDFEC356-43B9-4E5B-9759-3AE9D01355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874716"/>
              </p:ext>
            </p:extLst>
          </p:nvPr>
        </p:nvGraphicFramePr>
        <p:xfrm>
          <a:off x="829751" y="1679283"/>
          <a:ext cx="10524050" cy="211748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78082">
                  <a:extLst>
                    <a:ext uri="{9D8B030D-6E8A-4147-A177-3AD203B41FA5}">
                      <a16:colId xmlns:a16="http://schemas.microsoft.com/office/drawing/2014/main" val="3040551106"/>
                    </a:ext>
                  </a:extLst>
                </a:gridCol>
                <a:gridCol w="1228789">
                  <a:extLst>
                    <a:ext uri="{9D8B030D-6E8A-4147-A177-3AD203B41FA5}">
                      <a16:colId xmlns:a16="http://schemas.microsoft.com/office/drawing/2014/main" val="3783145279"/>
                    </a:ext>
                  </a:extLst>
                </a:gridCol>
                <a:gridCol w="1503436">
                  <a:extLst>
                    <a:ext uri="{9D8B030D-6E8A-4147-A177-3AD203B41FA5}">
                      <a16:colId xmlns:a16="http://schemas.microsoft.com/office/drawing/2014/main" val="2135118367"/>
                    </a:ext>
                  </a:extLst>
                </a:gridCol>
                <a:gridCol w="1825261">
                  <a:extLst>
                    <a:ext uri="{9D8B030D-6E8A-4147-A177-3AD203B41FA5}">
                      <a16:colId xmlns:a16="http://schemas.microsoft.com/office/drawing/2014/main" val="4030304861"/>
                    </a:ext>
                  </a:extLst>
                </a:gridCol>
                <a:gridCol w="1494854">
                  <a:extLst>
                    <a:ext uri="{9D8B030D-6E8A-4147-A177-3AD203B41FA5}">
                      <a16:colId xmlns:a16="http://schemas.microsoft.com/office/drawing/2014/main" val="2980667364"/>
                    </a:ext>
                  </a:extLst>
                </a:gridCol>
                <a:gridCol w="1190192">
                  <a:extLst>
                    <a:ext uri="{9D8B030D-6E8A-4147-A177-3AD203B41FA5}">
                      <a16:colId xmlns:a16="http://schemas.microsoft.com/office/drawing/2014/main" val="1263098385"/>
                    </a:ext>
                  </a:extLst>
                </a:gridCol>
                <a:gridCol w="1503436">
                  <a:extLst>
                    <a:ext uri="{9D8B030D-6E8A-4147-A177-3AD203B41FA5}">
                      <a16:colId xmlns:a16="http://schemas.microsoft.com/office/drawing/2014/main" val="1137032837"/>
                    </a:ext>
                  </a:extLst>
                </a:gridCol>
              </a:tblGrid>
              <a:tr h="2886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Shareholder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Type</a:t>
                      </a:r>
                      <a:r>
                        <a:rPr lang="en-US" altLang="ko-KR" sz="1100" baseline="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of shares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Number</a:t>
                      </a:r>
                      <a:r>
                        <a:rPr lang="en-US" altLang="ko-KR" sz="1100" baseline="0" dirty="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of shares</a:t>
                      </a:r>
                      <a:endParaRPr lang="ko-KR" altLang="en-US" sz="1100" dirty="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Amount</a:t>
                      </a:r>
                      <a:r>
                        <a:rPr lang="en-US" altLang="ko-KR" sz="1100" baseline="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of money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Percentage 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Type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Nationality</a:t>
                      </a:r>
                      <a:endParaRPr lang="ko-KR" altLang="en-US" sz="110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01893"/>
                  </a:ext>
                </a:extLst>
              </a:tr>
              <a:tr h="28868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Founder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459692"/>
                  </a:ext>
                </a:extLst>
              </a:tr>
              <a:tr h="28868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Investor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657343"/>
                  </a:ext>
                </a:extLst>
              </a:tr>
              <a:tr h="28868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051310"/>
                  </a:ext>
                </a:extLst>
              </a:tr>
              <a:tr h="28868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155351"/>
                  </a:ext>
                </a:extLst>
              </a:tr>
              <a:tr h="28868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1" hangingPunct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3864209"/>
                  </a:ext>
                </a:extLst>
              </a:tr>
              <a:tr h="288689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total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000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Par value per share : 000</a:t>
                      </a:r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6751262"/>
                  </a:ext>
                </a:extLst>
              </a:tr>
            </a:tbl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DE4F012F-7371-893E-E944-F05920D4444E}"/>
              </a:ext>
            </a:extLst>
          </p:cNvPr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Ⅳ. Team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D35D19F-6617-A43E-3050-DCA38959C9E3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03690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F8BE810-14E4-FA30-7437-BC98F30EAD56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3">
            <a:extLst>
              <a:ext uri="{FF2B5EF4-FFF2-40B4-BE49-F238E27FC236}">
                <a16:creationId xmlns:a16="http://schemas.microsoft.com/office/drawing/2014/main" id="{04AB5A65-7E4D-6C19-CF8B-045892220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15333"/>
              </p:ext>
            </p:extLst>
          </p:nvPr>
        </p:nvGraphicFramePr>
        <p:xfrm>
          <a:off x="829751" y="4452464"/>
          <a:ext cx="10532496" cy="11658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14812">
                  <a:extLst>
                    <a:ext uri="{9D8B030D-6E8A-4147-A177-3AD203B41FA5}">
                      <a16:colId xmlns:a16="http://schemas.microsoft.com/office/drawing/2014/main" val="3040551106"/>
                    </a:ext>
                  </a:extLst>
                </a:gridCol>
                <a:gridCol w="1233417">
                  <a:extLst>
                    <a:ext uri="{9D8B030D-6E8A-4147-A177-3AD203B41FA5}">
                      <a16:colId xmlns:a16="http://schemas.microsoft.com/office/drawing/2014/main" val="3783145279"/>
                    </a:ext>
                  </a:extLst>
                </a:gridCol>
                <a:gridCol w="1953852">
                  <a:extLst>
                    <a:ext uri="{9D8B030D-6E8A-4147-A177-3AD203B41FA5}">
                      <a16:colId xmlns:a16="http://schemas.microsoft.com/office/drawing/2014/main" val="2135118367"/>
                    </a:ext>
                  </a:extLst>
                </a:gridCol>
                <a:gridCol w="1995343">
                  <a:extLst>
                    <a:ext uri="{9D8B030D-6E8A-4147-A177-3AD203B41FA5}">
                      <a16:colId xmlns:a16="http://schemas.microsoft.com/office/drawing/2014/main" val="1137032837"/>
                    </a:ext>
                  </a:extLst>
                </a:gridCol>
                <a:gridCol w="1539377">
                  <a:extLst>
                    <a:ext uri="{9D8B030D-6E8A-4147-A177-3AD203B41FA5}">
                      <a16:colId xmlns:a16="http://schemas.microsoft.com/office/drawing/2014/main" val="3649366566"/>
                    </a:ext>
                  </a:extLst>
                </a:gridCol>
                <a:gridCol w="1695695">
                  <a:extLst>
                    <a:ext uri="{9D8B030D-6E8A-4147-A177-3AD203B41FA5}">
                      <a16:colId xmlns:a16="http://schemas.microsoft.com/office/drawing/2014/main" val="2919061527"/>
                    </a:ext>
                  </a:extLst>
                </a:gridCol>
              </a:tblGrid>
              <a:tr h="243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Investor</a:t>
                      </a:r>
                      <a:endParaRPr lang="ko-KR" altLang="en-US" sz="105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Type</a:t>
                      </a:r>
                      <a:r>
                        <a:rPr lang="en-US" altLang="ko-KR" sz="1050" baseline="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 investment</a:t>
                      </a:r>
                      <a:endParaRPr lang="en-US" altLang="ko-KR" sz="1050">
                        <a:solidFill>
                          <a:schemeClr val="bg1"/>
                        </a:solidFill>
                        <a:latin typeface="Ravi" panose="02000504000000020004" pitchFamily="2" charset="-78"/>
                        <a:ea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Amount</a:t>
                      </a:r>
                      <a:endParaRPr lang="ko-KR" altLang="en-US" sz="105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Type of investors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Date</a:t>
                      </a:r>
                      <a:endParaRPr lang="ko-KR" altLang="en-US" sz="105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>
                          <a:solidFill>
                            <a:schemeClr val="bg1"/>
                          </a:solidFill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Remarks</a:t>
                      </a:r>
                      <a:endParaRPr lang="ko-KR" altLang="en-US" sz="1050">
                        <a:solidFill>
                          <a:schemeClr val="bg1"/>
                        </a:solidFill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01893"/>
                  </a:ext>
                </a:extLst>
              </a:tr>
              <a:tr h="26580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CB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AC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2023.01.01.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459692"/>
                  </a:ext>
                </a:extLst>
              </a:tr>
              <a:tr h="26580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RCPS, etc.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latin typeface="Ravi" panose="02000504000000020004" pitchFamily="2" charset="-78"/>
                          <a:ea typeface="Ravi" panose="02000504000000020004" pitchFamily="2" charset="-78"/>
                          <a:cs typeface="Ravi" panose="02000504000000020004" pitchFamily="2" charset="-78"/>
                        </a:rPr>
                        <a:t>VC</a:t>
                      </a:r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9657343"/>
                  </a:ext>
                </a:extLst>
              </a:tr>
              <a:tr h="265809"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latin typeface="Ravi" panose="02000504000000020004" pitchFamily="2" charset="-78"/>
                        <a:cs typeface="Ravi" panose="02000504000000020004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05131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AD2AB06-CD79-FFB9-9003-6805CAC614F2}"/>
              </a:ext>
            </a:extLst>
          </p:cNvPr>
          <p:cNvSpPr txBox="1"/>
          <p:nvPr/>
        </p:nvSpPr>
        <p:spPr>
          <a:xfrm>
            <a:off x="10101966" y="1300009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altLang="ko-KR" b="1" dirty="0">
                <a:latin typeface="Ravi" panose="02000504000000020004" pitchFamily="2" charset="-78"/>
                <a:cs typeface="Ravi" panose="02000504000000020004" pitchFamily="2" charset="-78"/>
              </a:rPr>
              <a:t>ترکیب سهام</a:t>
            </a:r>
            <a:endParaRPr lang="ko-KR" altLang="en-US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505436-7717-19D8-CB42-2DB468DCC3D3}"/>
              </a:ext>
            </a:extLst>
          </p:cNvPr>
          <p:cNvSpPr txBox="1"/>
          <p:nvPr/>
        </p:nvSpPr>
        <p:spPr>
          <a:xfrm>
            <a:off x="9226726" y="4055368"/>
            <a:ext cx="2135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altLang="ko-KR" b="1" dirty="0">
                <a:latin typeface="Ravi" panose="02000504000000020004" pitchFamily="2" charset="-78"/>
                <a:cs typeface="Ravi" panose="02000504000000020004" pitchFamily="2" charset="-78"/>
              </a:rPr>
              <a:t>تاریخچه سرمایه پذیری</a:t>
            </a:r>
            <a:endParaRPr lang="ko-KR" altLang="en-US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235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397633-5927-8126-3665-E27D7874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2</a:t>
            </a:fld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0B1A40-D88A-92F8-C013-B4CB8DE253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8203"/>
          <a:stretch/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0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A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31090" y="2914920"/>
            <a:ext cx="9710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این فرم برنامه کسب و کار برای متقاضیان برنامه 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DELTA-V </a:t>
            </a:r>
            <a:r>
              <a:rPr lang="fa-IR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است. تیم های </a:t>
            </a:r>
            <a:r>
              <a:rPr lang="fa-IR" u="none" strike="noStrike" dirty="0" err="1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استارتاپی</a:t>
            </a:r>
            <a:r>
              <a:rPr lang="fa-IR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که می خواهند در برنامه   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DELTA-V</a:t>
            </a:r>
            <a:r>
              <a:rPr lang="fa-IR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</a:t>
            </a:r>
            <a:r>
              <a:rPr lang="en-US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</a:t>
            </a:r>
            <a:r>
              <a:rPr lang="fa-IR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شرکت کنند، باید این فرم را ارائه دهند.</a:t>
            </a: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2D4459DA-3B89-C29C-FCEF-71503A9729E6}"/>
              </a:ext>
            </a:extLst>
          </p:cNvPr>
          <p:cNvCxnSpPr>
            <a:cxnSpLocks/>
          </p:cNvCxnSpPr>
          <p:nvPr/>
        </p:nvCxnSpPr>
        <p:spPr>
          <a:xfrm>
            <a:off x="1097281" y="2711282"/>
            <a:ext cx="10209683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6D6BCF5D-E620-6F85-321C-495522281145}"/>
              </a:ext>
            </a:extLst>
          </p:cNvPr>
          <p:cNvCxnSpPr>
            <a:cxnSpLocks/>
          </p:cNvCxnSpPr>
          <p:nvPr/>
        </p:nvCxnSpPr>
        <p:spPr>
          <a:xfrm>
            <a:off x="1097281" y="4157635"/>
            <a:ext cx="10209683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555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직선 연결선 10"/>
          <p:cNvCxnSpPr>
            <a:cxnSpLocks/>
          </p:cNvCxnSpPr>
          <p:nvPr/>
        </p:nvCxnSpPr>
        <p:spPr>
          <a:xfrm>
            <a:off x="908859" y="6121205"/>
            <a:ext cx="10374282" cy="1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4</a:t>
            </a:fld>
            <a:endParaRPr lang="ko-KR" altLang="en-US" dirty="0"/>
          </a:p>
        </p:txBody>
      </p:sp>
      <p:cxnSp>
        <p:nvCxnSpPr>
          <p:cNvPr id="21" name="직선 연결선 20"/>
          <p:cNvCxnSpPr>
            <a:cxnSpLocks/>
          </p:cNvCxnSpPr>
          <p:nvPr/>
        </p:nvCxnSpPr>
        <p:spPr>
          <a:xfrm>
            <a:off x="908859" y="1224448"/>
            <a:ext cx="10374282" cy="1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75F5AC7-D09E-86DA-113C-E76C3C84935A}"/>
              </a:ext>
            </a:extLst>
          </p:cNvPr>
          <p:cNvSpPr txBox="1"/>
          <p:nvPr/>
        </p:nvSpPr>
        <p:spPr>
          <a:xfrm>
            <a:off x="3942310" y="447277"/>
            <a:ext cx="430737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200" b="1" dirty="0"/>
              <a:t>Table of Contents</a:t>
            </a:r>
            <a:endParaRPr lang="en-US" altLang="ko-KR" sz="2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EA71C4-256C-4911-ED10-8B3D6F5CA6F1}"/>
              </a:ext>
            </a:extLst>
          </p:cNvPr>
          <p:cNvSpPr txBox="1"/>
          <p:nvPr/>
        </p:nvSpPr>
        <p:spPr>
          <a:xfrm>
            <a:off x="818147" y="1771721"/>
            <a:ext cx="5137257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Ⅰ.  Problem(</a:t>
            </a:r>
            <a:r>
              <a:rPr lang="fa-IR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مشکل کجاست</a:t>
            </a:r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)</a:t>
            </a: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Ⅱ. Business Strategy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Target Market</a:t>
            </a:r>
            <a:r>
              <a:rPr lang="ko-KR" altLang="en-US" dirty="0">
                <a:latin typeface="Ravi" panose="02000504000000020004" pitchFamily="2" charset="-78"/>
                <a:ea typeface="맑은 고딕" panose="020B0503020000020004" pitchFamily="50" charset="-127"/>
                <a:cs typeface="Ravi" panose="02000504000000020004" pitchFamily="2" charset="-78"/>
              </a:rPr>
              <a:t> </a:t>
            </a:r>
            <a:endParaRPr lang="en-US" altLang="ko-KR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Competitor analysis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Business Plan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Sales strategy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Fundraising plan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Global market strategy (optional)</a:t>
            </a:r>
            <a:endParaRPr lang="en-US" altLang="ko-KR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528058-2BF5-F72F-E960-8A8B66E9F6BE}"/>
              </a:ext>
            </a:extLst>
          </p:cNvPr>
          <p:cNvSpPr txBox="1"/>
          <p:nvPr/>
        </p:nvSpPr>
        <p:spPr>
          <a:xfrm>
            <a:off x="6334133" y="1771721"/>
            <a:ext cx="47465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Solution</a:t>
            </a: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Ⅳ. Team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About the Team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Resume of CEO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Resume of key team members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Shareholder &amp; Investment status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ko-KR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Special note</a:t>
            </a:r>
            <a:endParaRPr lang="en-US" altLang="ko-KR" sz="2400" b="1" dirty="0"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    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085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직선 연결선 17"/>
          <p:cNvCxnSpPr>
            <a:cxnSpLocks/>
          </p:cNvCxnSpPr>
          <p:nvPr/>
        </p:nvCxnSpPr>
        <p:spPr>
          <a:xfrm>
            <a:off x="322811" y="736937"/>
            <a:ext cx="10522667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7334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Ⅰ. Problem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6000" y="5487063"/>
            <a:ext cx="10440000" cy="52322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  </a:t>
            </a: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 این بخش باید وضعیت فعلی و مشکلات بازارهای داخلی / خارجی فناوری را که در آینده توسعه خواهد یافت، بیان کنید. </a:t>
            </a:r>
          </a:p>
        </p:txBody>
      </p:sp>
    </p:spTree>
    <p:extLst>
      <p:ext uri="{BB962C8B-B14F-4D97-AF65-F5344CB8AC3E}">
        <p14:creationId xmlns:p14="http://schemas.microsoft.com/office/powerpoint/2010/main" val="363266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Ⅱ. Solution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F875ACEE-D943-FA2F-AEE4-4C8893E24B67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03690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EE8A665A-C301-BEE1-86CB-1755AB6F311E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7C4D64A-09AF-59CB-3A0B-72BDE9DFA2DD}"/>
              </a:ext>
            </a:extLst>
          </p:cNvPr>
          <p:cNvSpPr txBox="1"/>
          <p:nvPr/>
        </p:nvSpPr>
        <p:spPr>
          <a:xfrm>
            <a:off x="876000" y="5308242"/>
            <a:ext cx="10440000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 این بخش باید راه حل ها (محصولات، خدمات و غیره) و شایستگی های اصلی برای حل مشکلی که شناسایی کرده </a:t>
            </a:r>
            <a:r>
              <a:rPr lang="fa-IR" altLang="ko-KR" sz="1400" dirty="0" err="1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اید</a:t>
            </a:r>
            <a:r>
              <a:rPr lang="fa-IR" altLang="ko-KR" sz="1400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، مشخص شود. 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همچنین باید برای معرفی تکنولوژی خود (درخواست های </a:t>
            </a:r>
            <a:r>
              <a:rPr lang="fa-IR" altLang="ko-KR" sz="1400" dirty="0" err="1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پتنت</a:t>
            </a:r>
            <a:r>
              <a:rPr lang="fa-IR" altLang="ko-KR" sz="1400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، پایان نامه، انتقال تکنولوژی و غیره) به جزئیات بیشتری بپردازید.</a:t>
            </a:r>
          </a:p>
        </p:txBody>
      </p:sp>
    </p:spTree>
    <p:extLst>
      <p:ext uri="{BB962C8B-B14F-4D97-AF65-F5344CB8AC3E}">
        <p14:creationId xmlns:p14="http://schemas.microsoft.com/office/powerpoint/2010/main" val="456141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3" y="854537"/>
            <a:ext cx="424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1. Target Market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CBA1DC20-A042-D51A-CF22-776FC36C2A60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03690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0E17A4BF-B7E1-EECF-467E-FB21BFDB2508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7A5C878-F3D0-837A-DCA8-0728FE3A737C}"/>
              </a:ext>
            </a:extLst>
          </p:cNvPr>
          <p:cNvSpPr txBox="1"/>
          <p:nvPr/>
        </p:nvSpPr>
        <p:spPr>
          <a:xfrm>
            <a:off x="902825" y="5308242"/>
            <a:ext cx="10450975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 این بخش باید وضعیت فعلی و مشکلات بازارهای داخلی / خارجی فناوری را که در آینده توسعه خواهد یافت، بیان کنید.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هنگام ایجاد بازار جدید، باید اندازه بازار را محاسبه کنید.</a:t>
            </a:r>
          </a:p>
        </p:txBody>
      </p:sp>
    </p:spTree>
    <p:extLst>
      <p:ext uri="{BB962C8B-B14F-4D97-AF65-F5344CB8AC3E}">
        <p14:creationId xmlns:p14="http://schemas.microsoft.com/office/powerpoint/2010/main" val="1679686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3" y="854537"/>
            <a:ext cx="424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2. Competitor analysis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83A4FCB-B500-8402-13BF-56B0A0585315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15265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8B862206-86C4-0B9B-AD0F-4526398C2842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120D414D-9F05-4714-2A31-62891BEC698E}"/>
              </a:ext>
            </a:extLst>
          </p:cNvPr>
          <p:cNvSpPr txBox="1"/>
          <p:nvPr/>
        </p:nvSpPr>
        <p:spPr>
          <a:xfrm>
            <a:off x="995423" y="5308242"/>
            <a:ext cx="10358377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 این بخش باید رقبای مستقیم و غیرمستقیم در بازار هدف را شناسایی و تجزیه و تحلیل کنید، از جمله شرکت ها، محصولات و خدمات. 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همچنین باید نقاط تمایز شما (تکنولوژی، استراتژی کسب و کار و غیره) را از رقبای خود برجسته کنید.</a:t>
            </a:r>
          </a:p>
        </p:txBody>
      </p:sp>
    </p:spTree>
    <p:extLst>
      <p:ext uri="{BB962C8B-B14F-4D97-AF65-F5344CB8AC3E}">
        <p14:creationId xmlns:p14="http://schemas.microsoft.com/office/powerpoint/2010/main" val="1945403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334F-5B98-4D74-8A56-C6238D7355A5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188421" y="220702"/>
            <a:ext cx="991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Ⅲ. Business strategy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1223" y="854537"/>
            <a:ext cx="4247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3. Business plan</a:t>
            </a:r>
            <a:endParaRPr lang="ko-KR" altLang="en-US" sz="2400" b="1" dirty="0">
              <a:latin typeface="Ravi" panose="02000504000000020004" pitchFamily="2" charset="-78"/>
              <a:cs typeface="Ravi" panose="02000504000000020004" pitchFamily="2" charset="-78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8F9624C-27FE-7237-2D67-C78A3D4EEF08}"/>
              </a:ext>
            </a:extLst>
          </p:cNvPr>
          <p:cNvCxnSpPr>
            <a:cxnSpLocks/>
          </p:cNvCxnSpPr>
          <p:nvPr/>
        </p:nvCxnSpPr>
        <p:spPr>
          <a:xfrm>
            <a:off x="322811" y="736937"/>
            <a:ext cx="10603690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3656C7D2-FB17-F3F4-575A-E1C00CDB80E7}"/>
              </a:ext>
            </a:extLst>
          </p:cNvPr>
          <p:cNvCxnSpPr>
            <a:cxnSpLocks/>
          </p:cNvCxnSpPr>
          <p:nvPr/>
        </p:nvCxnSpPr>
        <p:spPr>
          <a:xfrm>
            <a:off x="322811" y="6187435"/>
            <a:ext cx="11546378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160593-4D7B-BCFB-B02A-3C11C65F35E6}"/>
              </a:ext>
            </a:extLst>
          </p:cNvPr>
          <p:cNvSpPr txBox="1"/>
          <p:nvPr/>
        </p:nvSpPr>
        <p:spPr>
          <a:xfrm>
            <a:off x="322811" y="5308242"/>
            <a:ext cx="11112976" cy="738664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altLang="ko-KR" sz="1400" b="1" dirty="0">
                <a:solidFill>
                  <a:schemeClr val="accent5">
                    <a:lumMod val="50000"/>
                  </a:schemeClr>
                </a:solidFill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نکته</a:t>
            </a:r>
            <a:endParaRPr lang="en-US" altLang="ko-KR" sz="1400" b="1" dirty="0">
              <a:solidFill>
                <a:schemeClr val="accent5">
                  <a:lumMod val="50000"/>
                </a:schemeClr>
              </a:solidFill>
              <a:latin typeface="Ravi" panose="02000504000000020004" pitchFamily="2" charset="-78"/>
              <a:ea typeface="Ravi" panose="02000504000000020004" pitchFamily="2" charset="-78"/>
              <a:cs typeface="Ravi" panose="02000504000000020004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در این بخش باید برنامه کسب و کاری که </a:t>
            </a:r>
            <a:r>
              <a:rPr lang="fa-IR" sz="1400" b="0" i="0" u="none" strike="noStrike" dirty="0" err="1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استارتاپ</a:t>
            </a: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 در حال توسعه  آن است را مشخص کنید. 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1400" b="0" i="0" u="none" strike="noStrike" dirty="0">
                <a:solidFill>
                  <a:srgbClr val="000000"/>
                </a:solidFill>
                <a:effectLst/>
                <a:latin typeface="Ravi" panose="02000504000000020004" pitchFamily="2" charset="-78"/>
                <a:ea typeface="Ravi" panose="02000504000000020004" pitchFamily="2" charset="-78"/>
                <a:cs typeface="Ravi" panose="02000504000000020004" pitchFamily="2" charset="-78"/>
              </a:rPr>
              <a:t>همچنین باید بر اساس تجزیه و تحلیل بازار هدف و رقبای ارائه شده، به تفصیل توضیح دهید. لاین های درآمدی و هزینه ای و کانال های ارتباطی و ... را شرح دهید.</a:t>
            </a:r>
          </a:p>
        </p:txBody>
      </p:sp>
    </p:spTree>
    <p:extLst>
      <p:ext uri="{BB962C8B-B14F-4D97-AF65-F5344CB8AC3E}">
        <p14:creationId xmlns:p14="http://schemas.microsoft.com/office/powerpoint/2010/main" val="3754675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</TotalTime>
  <Words>697</Words>
  <Application>Microsoft Macintosh PowerPoint</Application>
  <PresentationFormat>Widescreen</PresentationFormat>
  <Paragraphs>138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맑은 고딕</vt:lpstr>
      <vt:lpstr>Arial</vt:lpstr>
      <vt:lpstr>Calibri</vt:lpstr>
      <vt:lpstr>Calibri Light</vt:lpstr>
      <vt:lpstr>Ravi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Emadodin</cp:lastModifiedBy>
  <cp:revision>145</cp:revision>
  <dcterms:created xsi:type="dcterms:W3CDTF">2019-08-05T06:23:07Z</dcterms:created>
  <dcterms:modified xsi:type="dcterms:W3CDTF">2023-12-08T16:45:48Z</dcterms:modified>
</cp:coreProperties>
</file>